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320" r:id="rId2"/>
    <p:sldId id="258" r:id="rId3"/>
    <p:sldId id="259" r:id="rId4"/>
    <p:sldId id="265" r:id="rId5"/>
    <p:sldId id="266" r:id="rId6"/>
    <p:sldId id="269" r:id="rId7"/>
    <p:sldId id="270" r:id="rId8"/>
    <p:sldId id="271" r:id="rId9"/>
    <p:sldId id="276" r:id="rId10"/>
    <p:sldId id="277" r:id="rId11"/>
    <p:sldId id="278" r:id="rId12"/>
    <p:sldId id="321" r:id="rId13"/>
    <p:sldId id="281" r:id="rId14"/>
    <p:sldId id="282" r:id="rId15"/>
    <p:sldId id="285" r:id="rId16"/>
    <p:sldId id="325" r:id="rId17"/>
    <p:sldId id="323" r:id="rId18"/>
    <p:sldId id="324" r:id="rId19"/>
    <p:sldId id="289" r:id="rId20"/>
    <p:sldId id="290" r:id="rId21"/>
    <p:sldId id="291" r:id="rId22"/>
    <p:sldId id="292" r:id="rId23"/>
    <p:sldId id="293" r:id="rId24"/>
    <p:sldId id="294" r:id="rId25"/>
    <p:sldId id="295" r:id="rId26"/>
    <p:sldId id="296" r:id="rId27"/>
    <p:sldId id="297" r:id="rId28"/>
    <p:sldId id="298" r:id="rId29"/>
    <p:sldId id="299" r:id="rId30"/>
    <p:sldId id="326" r:id="rId31"/>
    <p:sldId id="303" r:id="rId32"/>
    <p:sldId id="304" r:id="rId33"/>
    <p:sldId id="307" r:id="rId34"/>
    <p:sldId id="312" r:id="rId35"/>
    <p:sldId id="327" r:id="rId36"/>
    <p:sldId id="305" r:id="rId37"/>
    <p:sldId id="318" r:id="rId38"/>
    <p:sldId id="317" r:id="rId39"/>
    <p:sldId id="310" r:id="rId40"/>
    <p:sldId id="314" r:id="rId41"/>
    <p:sldId id="315" r:id="rId42"/>
    <p:sldId id="319"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06EC4-CF1B-49D1-A0FA-DBF3898827C3}" v="426" dt="2022-03-17T01:34:40.108"/>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45" autoAdjust="0"/>
  </p:normalViewPr>
  <p:slideViewPr>
    <p:cSldViewPr snapToGrid="0">
      <p:cViewPr>
        <p:scale>
          <a:sx n="30" d="100"/>
          <a:sy n="30" d="100"/>
        </p:scale>
        <p:origin x="177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r>
              <a:t>Raise your hand if you know what an R package is (do or skip the next slide according to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endParaR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As of </a:t>
            </a:r>
            <a:r>
              <a:rPr lang="en-US" dirty="0"/>
              <a:t>this month</a:t>
            </a:r>
            <a:r>
              <a:rPr dirty="0"/>
              <a:t>, there were </a:t>
            </a:r>
            <a:r>
              <a:rPr lang="en-US" dirty="0"/>
              <a:t>nearly 19,000 </a:t>
            </a:r>
            <a:r>
              <a:rPr dirty="0"/>
              <a:t>R packages</a:t>
            </a:r>
            <a:r>
              <a:rPr lang="en-US" dirty="0"/>
              <a:t> on CRAN</a:t>
            </a:r>
            <a:r>
              <a:rPr dirty="0"/>
              <a:t>.</a:t>
            </a:r>
            <a:r>
              <a:rPr lang="en-US" dirty="0"/>
              <a:t> Some packages – especially new ones under development – also live elsewhere.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extLst>
      <p:ext uri="{BB962C8B-B14F-4D97-AF65-F5344CB8AC3E}">
        <p14:creationId xmlns:p14="http://schemas.microsoft.com/office/powerpoint/2010/main" val="304882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xfrm>
            <a:off x="381000" y="685800"/>
            <a:ext cx="6096000" cy="3429000"/>
          </a:xfrm>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t>Perhaps because of this, the tidyverse functions are extremely well documented and easy to learn. And since they are designed to work in similar ways, learning one function teaches you a lot about using the rest.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r>
              <a:rPr dirty="0"/>
              <a:t>In short, R has a Tower of Babel problem. Different users like to do different things in different ways. If we cover something that you already know how to do in a different way, you don't need to change. In most cases, I think the </a:t>
            </a:r>
            <a:r>
              <a:rPr dirty="0" err="1"/>
              <a:t>tidyverse</a:t>
            </a:r>
            <a:r>
              <a:rPr dirty="0"/>
              <a:t>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600">
                <a:latin typeface="Helvetica"/>
                <a:ea typeface="Helvetica"/>
                <a:cs typeface="Helvetica"/>
                <a:sym typeface="Helvetica"/>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xfrm>
            <a:off x="381000" y="685800"/>
            <a:ext cx="6096000" cy="3429000"/>
          </a:xfrm>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p>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Like Columbus, good scientists create maps for others to follow, not proofs. We are looking for real things that will speak for themselves, so long as we show others how to find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37" name="Shape 3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38" name="Shape 3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1" name="Shape 61"/>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2" name="Shape 62"/>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txBox="1"/>
          <p:nvPr/>
        </p:nvSpPr>
        <p:spPr>
          <a:xfrm>
            <a:off x="494100"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64" name="Shape 64"/>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stretch>
            <a:fillRect/>
          </a:stretch>
        </p:blipFill>
        <p:spPr>
          <a:xfrm>
            <a:off x="4934" y="-1"/>
            <a:ext cx="24374132" cy="13716001"/>
          </a:xfrm>
          <a:prstGeom prst="rect">
            <a:avLst/>
          </a:prstGeom>
          <a:ln w="12700">
            <a:miter lim="400000"/>
          </a:ln>
        </p:spPr>
      </p:pic>
      <p:sp>
        <p:nvSpPr>
          <p:cNvPr id="90" name="Shape 90"/>
          <p:cNvSpPr txBox="1">
            <a:spLocks noGrp="1"/>
          </p:cNvSpPr>
          <p:nvPr>
            <p:ph type="title"/>
          </p:nvPr>
        </p:nvSpPr>
        <p:spPr>
          <a:xfrm>
            <a:off x="1778000" y="4533900"/>
            <a:ext cx="20828000" cy="4648200"/>
          </a:xfrm>
          <a:prstGeom prst="rect">
            <a:avLst/>
          </a:prstGeom>
        </p:spPr>
        <p:txBody>
          <a:bodyPr/>
          <a:lstStyle>
            <a:lvl1pPr algn="ctr">
              <a:defRPr sz="14800" cap="none">
                <a:solidFill>
                  <a:srgbClr val="404040"/>
                </a:solidFill>
              </a:defRPr>
            </a:lvl1pPr>
          </a:lstStyle>
          <a:p>
            <a:r>
              <a:t>Title Text</a:t>
            </a:r>
          </a:p>
        </p:txBody>
      </p:sp>
      <p:sp>
        <p:nvSpPr>
          <p:cNvPr id="91" name="Shape 91"/>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7" r:id="rId6"/>
    <p:sldLayoutId id="2147483658" r:id="rId7"/>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besteamperu.or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tidyverse.or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OP R Training Day 1:</a:t>
            </a:r>
          </a:p>
          <a:p>
            <a:pPr marL="0" marR="0" indent="0" algn="ctr" defTabSz="584200" rtl="0" fontAlgn="auto" latinLnBrk="0" hangingPunct="0">
              <a:lnSpc>
                <a:spcPct val="100000"/>
              </a:lnSpc>
              <a:spcBef>
                <a:spcPts val="0"/>
              </a:spcBef>
              <a:spcAft>
                <a:spcPts val="0"/>
              </a:spcAft>
              <a:buClrTx/>
              <a:buSzTx/>
              <a:buFontTx/>
              <a:buNone/>
              <a:tabLst/>
            </a:pPr>
            <a:r>
              <a:rPr lang="en-US" b="1" dirty="0"/>
              <a:t>Making sense of data with R</a:t>
            </a:r>
          </a:p>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rPr>
              <a:t>17 March 2022</a:t>
            </a:r>
            <a:endParaRPr kumimoji="0" lang="en-GB" sz="5800" b="1" i="0" u="none" strike="noStrike" cap="none" spc="0" normalizeH="0" baseline="0" dirty="0">
              <a:ln>
                <a:noFill/>
              </a:ln>
              <a:solidFill>
                <a:schemeClr val="tx2">
                  <a:lumMod val="60000"/>
                  <a:lumOff val="40000"/>
                </a:schemeClr>
              </a:solidFill>
              <a:effectLst/>
              <a:uFillTx/>
              <a:latin typeface="Gill Sans"/>
              <a:ea typeface="Gill Sans"/>
              <a:cs typeface="Gill Sans"/>
              <a:sym typeface="Gill Sans"/>
            </a:endParaRPr>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Introduction</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12:30: </a:t>
            </a:r>
            <a:br>
              <a:rPr lang="en-US" sz="3200" kern="1200" dirty="0"/>
            </a:br>
            <a:r>
              <a:rPr lang="en-US" sz="3200" b="1" kern="1200" dirty="0"/>
              <a:t>Visualize</a:t>
            </a:r>
            <a:r>
              <a:rPr lang="en-US" sz="3200" kern="1200" dirty="0"/>
              <a:t> and </a:t>
            </a:r>
            <a:r>
              <a:rPr lang="en-US" sz="3200" b="1" kern="1200" dirty="0"/>
              <a:t>transform</a:t>
            </a:r>
            <a:r>
              <a:rPr lang="en-US" sz="3200" kern="1200" dirty="0"/>
              <a:t> data</a:t>
            </a:r>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12:30 – 13:15: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13:15 – 14:45: </a:t>
            </a:r>
            <a:br>
              <a:rPr lang="en-GB" sz="3200" b="0" i="0" kern="1200" baseline="0" dirty="0"/>
            </a:br>
            <a:r>
              <a:rPr lang="en-GB" sz="3200" b="1" i="0" kern="1200" baseline="0" dirty="0"/>
              <a:t>Summarise</a:t>
            </a:r>
            <a:r>
              <a:rPr lang="en-GB" sz="3200" b="0" i="0" kern="1200" baseline="0" dirty="0"/>
              <a:t> and </a:t>
            </a:r>
            <a:r>
              <a:rPr lang="en-GB" sz="3200" b="1" i="0" kern="1200" baseline="0" dirty="0"/>
              <a:t>model</a:t>
            </a:r>
            <a:r>
              <a:rPr lang="en-GB" sz="3200" b="0" i="0" kern="1200" baseline="0" dirty="0"/>
              <a:t> data</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15:00 – 15:40: </a:t>
            </a:r>
            <a:br>
              <a:rPr lang="en-GB" sz="3200" b="0" i="0" kern="1200" baseline="0" dirty="0"/>
            </a:br>
            <a:r>
              <a:rPr lang="en-GB" sz="3200" b="1" i="0" kern="1200" baseline="0" dirty="0"/>
              <a:t>Import</a:t>
            </a:r>
            <a:r>
              <a:rPr lang="en-GB" sz="3200" b="0" i="0" kern="1200" baseline="0" dirty="0"/>
              <a:t> and </a:t>
            </a:r>
            <a:r>
              <a:rPr lang="en-GB" sz="3200" b="1" i="0" kern="1200" baseline="0" dirty="0"/>
              <a:t>tidy</a:t>
            </a:r>
            <a:r>
              <a:rPr lang="en-GB" sz="3200" b="0" i="0" kern="1200" baseline="0" dirty="0"/>
              <a:t> data</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498501"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73CE1064-5C28-4F2A-88B4-54EC7B163748}"/>
              </a:ext>
            </a:extLst>
          </p:cNvPr>
          <p:cNvSpPr/>
          <p:nvPr/>
        </p:nvSpPr>
        <p:spPr>
          <a:xfrm>
            <a:off x="1965879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15:45 – 16:00: </a:t>
            </a:r>
            <a:br>
              <a:rPr lang="en-GB" sz="3200" kern="1200" dirty="0"/>
            </a:b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and RStudio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200E-4738-4B2F-A823-9A2AAF0BFDA1}"/>
              </a:ext>
            </a:extLst>
          </p:cNvPr>
          <p:cNvSpPr>
            <a:spLocks noGrp="1"/>
          </p:cNvSpPr>
          <p:nvPr>
            <p:ph type="title"/>
          </p:nvPr>
        </p:nvSpPr>
        <p:spPr/>
        <p:txBody>
          <a:bodyPr/>
          <a:lstStyle/>
          <a:p>
            <a:r>
              <a:rPr lang="en-GB" dirty="0"/>
              <a:t>Get the materials</a:t>
            </a:r>
          </a:p>
        </p:txBody>
      </p:sp>
      <p:sp>
        <p:nvSpPr>
          <p:cNvPr id="3" name="Text Placeholder 2">
            <a:extLst>
              <a:ext uri="{FF2B5EF4-FFF2-40B4-BE49-F238E27FC236}">
                <a16:creationId xmlns:a16="http://schemas.microsoft.com/office/drawing/2014/main" id="{9E9DAA85-AE0D-4FC5-94F5-684DD8B6AAD2}"/>
              </a:ext>
            </a:extLst>
          </p:cNvPr>
          <p:cNvSpPr>
            <a:spLocks noGrp="1"/>
          </p:cNvSpPr>
          <p:nvPr>
            <p:ph type="body" sz="half" idx="1"/>
          </p:nvPr>
        </p:nvSpPr>
        <p:spPr/>
        <p:txBody>
          <a:bodyPr/>
          <a:lstStyle/>
          <a:p>
            <a:pPr marL="857250" indent="-857250">
              <a:buFont typeface="Arial" panose="020B0604020202020204" pitchFamily="34" charset="0"/>
              <a:buChar char="•"/>
            </a:pPr>
            <a:r>
              <a:rPr lang="en-GB" dirty="0"/>
              <a:t>Install git, fork and create new project from repository</a:t>
            </a:r>
          </a:p>
          <a:p>
            <a:pPr marL="857250" indent="-857250">
              <a:buFont typeface="Arial" panose="020B0604020202020204" pitchFamily="34" charset="0"/>
              <a:buChar char="•"/>
            </a:pPr>
            <a:endParaRPr lang="en-GB" dirty="0"/>
          </a:p>
          <a:p>
            <a:pPr marL="857250" indent="-857250">
              <a:buFont typeface="Arial" panose="020B0604020202020204" pitchFamily="34" charset="0"/>
              <a:buChar char="•"/>
            </a:pPr>
            <a:r>
              <a:rPr lang="en-GB" dirty="0"/>
              <a:t>Go to LINK, click green “Code” button, then download Zip and extract in folder</a:t>
            </a:r>
          </a:p>
        </p:txBody>
      </p:sp>
    </p:spTree>
    <p:extLst>
      <p:ext uri="{BB962C8B-B14F-4D97-AF65-F5344CB8AC3E}">
        <p14:creationId xmlns:p14="http://schemas.microsoft.com/office/powerpoint/2010/main" val="28718461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pPr marL="698499" indent="-698499" algn="l">
              <a:buSzPct val="100000"/>
              <a:buChar char="•"/>
              <a:defRPr sz="6700">
                <a:latin typeface="Helvetica"/>
                <a:ea typeface="Helvetica"/>
                <a:cs typeface="Helvetica"/>
                <a:sym typeface="Helvetica"/>
              </a:defRPr>
            </a:pPr>
            <a:r>
              <a:rPr dirty="0"/>
              <a:t>User friendly</a:t>
            </a:r>
            <a:r>
              <a:rPr lang="en-GB" dirty="0"/>
              <a:t> (?)</a:t>
            </a:r>
          </a:p>
          <a:p>
            <a:pPr marL="698499" indent="-698499" algn="l">
              <a:buSzPct val="100000"/>
              <a:buChar char="•"/>
              <a:defRPr sz="6700">
                <a:latin typeface="Helvetica"/>
                <a:ea typeface="Helvetica"/>
                <a:cs typeface="Helvetica"/>
                <a:sym typeface="Helvetica"/>
              </a:defRPr>
            </a:pPr>
            <a:r>
              <a:rPr lang="en-GB" dirty="0"/>
              <a:t>Widely used &amp; growing</a:t>
            </a:r>
            <a:endParaRPr dirty="0"/>
          </a:p>
          <a:p>
            <a:pPr marL="698499" indent="-698499" algn="l">
              <a:buSzPct val="100000"/>
              <a:buChar char="•"/>
              <a:defRPr sz="6700">
                <a:latin typeface="Helvetica"/>
                <a:ea typeface="Helvetica"/>
                <a:cs typeface="Helvetica"/>
                <a:sym typeface="Helvetica"/>
              </a:defRPr>
            </a:pPr>
            <a:r>
              <a:rPr dirty="0"/>
              <a:t>Designed for data science</a:t>
            </a:r>
            <a:endParaRPr lang="en-GB" dirty="0"/>
          </a:p>
          <a:p>
            <a:pPr marL="698499" indent="-698499" algn="l">
              <a:buSzPct val="100000"/>
              <a:buChar char="•"/>
              <a:defRPr sz="6700">
                <a:latin typeface="Helvetica"/>
                <a:ea typeface="Helvetica"/>
                <a:cs typeface="Helvetica"/>
                <a:sym typeface="Helvetica"/>
              </a:defRPr>
            </a:pPr>
            <a:endParaRPr dirty="0"/>
          </a:p>
          <a:p>
            <a:pPr marL="698499" indent="-698499" algn="l">
              <a:buSzPct val="100000"/>
              <a:buChar char="•"/>
              <a:defRPr sz="6700">
                <a:latin typeface="Helvetica"/>
                <a:ea typeface="Helvetica"/>
                <a:cs typeface="Helvetica"/>
                <a:sym typeface="Helvetica"/>
              </a:defRPr>
            </a:pPr>
            <a:r>
              <a:rPr lang="en-GB" dirty="0"/>
              <a:t>(</a:t>
            </a:r>
            <a:r>
              <a:rPr dirty="0"/>
              <a:t>Designed to run other languages</a:t>
            </a:r>
            <a:r>
              <a:rPr lang="en-GB" dirty="0"/>
              <a:t>)</a:t>
            </a:r>
            <a:endParaRPr dirty="0"/>
          </a:p>
        </p:txBody>
      </p:sp>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2400">
                <a:solidFill>
                  <a:srgbClr val="FFFFFF"/>
                </a:solidFill>
              </a:defRPr>
            </a:lvl1pPr>
          </a:lstStyle>
          <a:p>
            <a:fld id="{86CB4B4D-7CA3-9044-876B-883B54F8677D}" type="slidenum">
              <a:t>13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7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47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7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my_result</a:t>
            </a:r>
            <a:r>
              <a:rPr lang="en-GB" sz="8000" dirty="0"/>
              <a:t> </a:t>
            </a:r>
            <a:r>
              <a:rPr lang="en-GB" sz="8000" dirty="0">
                <a:latin typeface="Source Code Pro"/>
                <a:ea typeface="Source Code Pro"/>
                <a:cs typeface="Source Code Pro"/>
                <a:sym typeface="Source Code Pro"/>
              </a:rPr>
              <a:t>&lt;-</a:t>
            </a:r>
            <a:r>
              <a:rPr lang="en-GB" sz="8000" dirty="0"/>
              <a:t> 22/7</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466497" y="7689649"/>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p>
        </p:txBody>
      </p:sp>
      <p:sp>
        <p:nvSpPr>
          <p:cNvPr id="6" name="Shape 529">
            <a:extLst>
              <a:ext uri="{FF2B5EF4-FFF2-40B4-BE49-F238E27FC236}">
                <a16:creationId xmlns:a16="http://schemas.microsoft.com/office/drawing/2014/main" id="{24755C10-C9FF-4F45-8AD6-BCD5C1100CD6}"/>
              </a:ext>
            </a:extLst>
          </p:cNvPr>
          <p:cNvSpPr/>
          <p:nvPr/>
        </p:nvSpPr>
        <p:spPr>
          <a:xfrm>
            <a:off x="9964246" y="7689649"/>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&lt; followed by - </a:t>
            </a:r>
          </a:p>
          <a:p>
            <a:pPr>
              <a:defRPr sz="6500" b="1">
                <a:solidFill>
                  <a:srgbClr val="FFFFFF"/>
                </a:solidFill>
                <a:latin typeface="Helvetica"/>
                <a:ea typeface="Helvetica"/>
                <a:cs typeface="Helvetica"/>
                <a:sym typeface="Helvetica"/>
              </a:defRPr>
            </a:pPr>
            <a:r>
              <a:rPr sz="3000" dirty="0"/>
              <a:t>(looks like an arrow)</a:t>
            </a:r>
          </a:p>
        </p:txBody>
      </p:sp>
      <p:sp>
        <p:nvSpPr>
          <p:cNvPr id="7" name="Shape 528">
            <a:extLst>
              <a:ext uri="{FF2B5EF4-FFF2-40B4-BE49-F238E27FC236}">
                <a16:creationId xmlns:a16="http://schemas.microsoft.com/office/drawing/2014/main" id="{5CD9A23A-8FB6-4F4B-A361-3CA2F435F373}"/>
              </a:ext>
            </a:extLst>
          </p:cNvPr>
          <p:cNvSpPr/>
          <p:nvPr/>
        </p:nvSpPr>
        <p:spPr>
          <a:xfrm>
            <a:off x="14960079" y="6858000"/>
            <a:ext cx="3271044" cy="2348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0000" tIns="576000" rIns="71437" bIns="71437" anchor="ctr"/>
          <a:lstStyle>
            <a:lvl1pPr>
              <a:lnSpc>
                <a:spcPct val="80000"/>
              </a:lnSpc>
              <a:defRPr sz="6500" b="1">
                <a:solidFill>
                  <a:srgbClr val="FFFFFF"/>
                </a:solidFill>
                <a:latin typeface="Helvetica"/>
                <a:ea typeface="Helvetica"/>
                <a:cs typeface="Helvetica"/>
                <a:sym typeface="Helvetica"/>
              </a:defRPr>
            </a:lvl1pPr>
          </a:lstStyle>
          <a:p>
            <a:r>
              <a:rPr sz="3000" dirty="0"/>
              <a:t>A value, </a:t>
            </a:r>
            <a:br>
              <a:rPr lang="en-GB" sz="3000" dirty="0"/>
            </a:br>
            <a:r>
              <a:rPr sz="3000" dirty="0"/>
              <a:t>object, </a:t>
            </a:r>
            <a:br>
              <a:rPr lang="en-GB" sz="3000" dirty="0"/>
            </a:br>
            <a:r>
              <a:rPr sz="3000" dirty="0"/>
              <a:t>or function result</a:t>
            </a:r>
          </a:p>
        </p:txBody>
      </p:sp>
    </p:spTree>
    <p:extLst>
      <p:ext uri="{BB962C8B-B14F-4D97-AF65-F5344CB8AC3E}">
        <p14:creationId xmlns:p14="http://schemas.microsoft.com/office/powerpoint/2010/main" val="9012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965261" y="7656275"/>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r>
              <a:rPr lang="en-GB" sz="3000" dirty="0"/>
              <a:t>,</a:t>
            </a:r>
            <a:br>
              <a:rPr lang="en-GB" sz="3000" dirty="0"/>
            </a:br>
            <a:r>
              <a:rPr lang="en-GB" sz="3000" dirty="0">
                <a:solidFill>
                  <a:schemeClr val="accent3"/>
                </a:solidFill>
              </a:rPr>
              <a:t>case-sensitive</a:t>
            </a:r>
            <a:endParaRPr sz="3000" dirty="0">
              <a:solidFill>
                <a:schemeClr val="accent3"/>
              </a:solidFill>
            </a:endParaRPr>
          </a:p>
        </p:txBody>
      </p:sp>
      <p:sp>
        <p:nvSpPr>
          <p:cNvPr id="6" name="Shape 529">
            <a:extLst>
              <a:ext uri="{FF2B5EF4-FFF2-40B4-BE49-F238E27FC236}">
                <a16:creationId xmlns:a16="http://schemas.microsoft.com/office/drawing/2014/main" id="{24755C10-C9FF-4F45-8AD6-BCD5C1100CD6}"/>
              </a:ext>
            </a:extLst>
          </p:cNvPr>
          <p:cNvSpPr/>
          <p:nvPr/>
        </p:nvSpPr>
        <p:spPr>
          <a:xfrm>
            <a:off x="11690424" y="7380003"/>
            <a:ext cx="7261425" cy="1861798"/>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24000" rIns="71437" bIns="71437" anchor="ctr"/>
          <a:lstStyle/>
          <a:p>
            <a:pPr>
              <a:defRPr sz="6500" b="1">
                <a:solidFill>
                  <a:srgbClr val="FFFFFF"/>
                </a:solidFill>
                <a:latin typeface="Helvetica"/>
                <a:ea typeface="Helvetica"/>
                <a:cs typeface="Helvetica"/>
                <a:sym typeface="Helvetica"/>
              </a:defRPr>
            </a:pPr>
            <a:r>
              <a:rPr lang="en-GB" sz="3000" dirty="0"/>
              <a:t>To put multiple values into an object, combine them with c() – a “vector”</a:t>
            </a:r>
            <a:endParaRPr sz="3000" dirty="0"/>
          </a:p>
        </p:txBody>
      </p:sp>
    </p:spTree>
    <p:extLst>
      <p:ext uri="{BB962C8B-B14F-4D97-AF65-F5344CB8AC3E}">
        <p14:creationId xmlns:p14="http://schemas.microsoft.com/office/powerpoint/2010/main" val="960263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GB" sz="8000" dirty="0"/>
          </a:p>
          <a:p>
            <a:pPr algn="l">
              <a:lnSpc>
                <a:spcPct val="110000"/>
              </a:lnSpc>
              <a:defRPr sz="9900">
                <a:latin typeface="Helvetica"/>
                <a:ea typeface="Helvetica"/>
                <a:cs typeface="Helvetica"/>
                <a:sym typeface="Helvetica"/>
              </a:defRPr>
            </a:pPr>
            <a:endParaRPr lang="en-GB" sz="8000" b="1" dirty="0">
              <a:solidFill>
                <a:srgbClr val="81A9D7"/>
              </a:solidFill>
            </a:endParaRPr>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lang="en-GB" sz="8000" b="1" dirty="0">
              <a:solidFill>
                <a:schemeClr val="accent6"/>
              </a:solidFill>
            </a:endParaRPr>
          </a:p>
          <a:p>
            <a:pPr algn="l">
              <a:lnSpc>
                <a:spcPct val="110000"/>
              </a:lnSpc>
              <a:defRPr sz="9900">
                <a:latin typeface="Helvetica"/>
                <a:ea typeface="Helvetica"/>
                <a:cs typeface="Helvetica"/>
                <a:sym typeface="Helvetica"/>
              </a:defRPr>
            </a:pPr>
            <a:r>
              <a:rPr lang="en-GB" sz="8000" b="1" dirty="0">
                <a:solidFill>
                  <a:schemeClr val="accent6"/>
                </a:solidFill>
              </a:rPr>
              <a:t>Functions:</a:t>
            </a:r>
            <a:r>
              <a:rPr lang="en-GB" sz="8000" dirty="0">
                <a:solidFill>
                  <a:schemeClr val="accent6"/>
                </a:solidFill>
              </a:rPr>
              <a:t> </a:t>
            </a:r>
            <a:r>
              <a:rPr lang="en-GB" sz="8000" dirty="0">
                <a:solidFill>
                  <a:schemeClr val="tx1"/>
                </a:solidFill>
              </a:rPr>
              <a:t>round(</a:t>
            </a:r>
            <a:r>
              <a:rPr lang="en-GB" sz="8000" dirty="0" err="1"/>
              <a:t>some_nums</a:t>
            </a:r>
            <a:r>
              <a:rPr lang="en-GB" sz="8000" dirty="0"/>
              <a:t>, digits = 1)</a:t>
            </a:r>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
        <p:nvSpPr>
          <p:cNvPr id="8" name="Shape 542">
            <a:extLst>
              <a:ext uri="{FF2B5EF4-FFF2-40B4-BE49-F238E27FC236}">
                <a16:creationId xmlns:a16="http://schemas.microsoft.com/office/drawing/2014/main" id="{1165B51F-C1FA-4744-92CD-9A4E1287AF82}"/>
              </a:ext>
            </a:extLst>
          </p:cNvPr>
          <p:cNvSpPr/>
          <p:nvPr/>
        </p:nvSpPr>
        <p:spPr>
          <a:xfrm>
            <a:off x="5237018" y="10125548"/>
            <a:ext cx="3491346" cy="161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 name </a:t>
            </a:r>
            <a:br>
              <a:rPr lang="en-US" sz="3000" dirty="0"/>
            </a:br>
            <a:r>
              <a:rPr sz="3000" dirty="0"/>
              <a:t>without quotes</a:t>
            </a:r>
          </a:p>
        </p:txBody>
      </p:sp>
      <p:sp>
        <p:nvSpPr>
          <p:cNvPr id="10" name="Shape 529">
            <a:extLst>
              <a:ext uri="{FF2B5EF4-FFF2-40B4-BE49-F238E27FC236}">
                <a16:creationId xmlns:a16="http://schemas.microsoft.com/office/drawing/2014/main" id="{8714E6CC-A826-4AF1-BDB3-4C92952D29C4}"/>
              </a:ext>
            </a:extLst>
          </p:cNvPr>
          <p:cNvSpPr/>
          <p:nvPr/>
        </p:nvSpPr>
        <p:spPr>
          <a:xfrm>
            <a:off x="8728364" y="10125549"/>
            <a:ext cx="4995833" cy="1610696"/>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followed by </a:t>
            </a:r>
            <a:r>
              <a:rPr lang="en-US" sz="3000" dirty="0"/>
              <a:t>() to</a:t>
            </a:r>
            <a:br>
              <a:rPr lang="en-US" sz="3000" dirty="0"/>
            </a:br>
            <a:r>
              <a:rPr lang="en-US" sz="3000" dirty="0"/>
              <a:t>run the function</a:t>
            </a:r>
            <a:endParaRPr sz="3000" dirty="0"/>
          </a:p>
        </p:txBody>
      </p:sp>
      <p:sp>
        <p:nvSpPr>
          <p:cNvPr id="11" name="Shape 540">
            <a:extLst>
              <a:ext uri="{FF2B5EF4-FFF2-40B4-BE49-F238E27FC236}">
                <a16:creationId xmlns:a16="http://schemas.microsoft.com/office/drawing/2014/main" id="{2E5F3499-7F0C-45D1-B7C0-EAF8BFCE3D3F}"/>
              </a:ext>
            </a:extLst>
          </p:cNvPr>
          <p:cNvSpPr/>
          <p:nvPr/>
        </p:nvSpPr>
        <p:spPr>
          <a:xfrm>
            <a:off x="14615481" y="10058360"/>
            <a:ext cx="6789792" cy="1677883"/>
          </a:xfrm>
          <a:custGeom>
            <a:avLst/>
            <a:gdLst>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2807 w 21600"/>
              <a:gd name="connsiteY10" fmla="*/ 3837 h 21600"/>
              <a:gd name="connsiteX11" fmla="*/ 2115 w 21600"/>
              <a:gd name="connsiteY11" fmla="*/ 3789 h 21600"/>
              <a:gd name="connsiteX12" fmla="*/ 1586 w 21600"/>
              <a:gd name="connsiteY12"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438 w 21600"/>
              <a:gd name="connsiteY10" fmla="*/ 3576 h 21600"/>
              <a:gd name="connsiteX11" fmla="*/ 12807 w 21600"/>
              <a:gd name="connsiteY11" fmla="*/ 3837 h 21600"/>
              <a:gd name="connsiteX12" fmla="*/ 2115 w 21600"/>
              <a:gd name="connsiteY12" fmla="*/ 3789 h 21600"/>
              <a:gd name="connsiteX13" fmla="*/ 1586 w 21600"/>
              <a:gd name="connsiteY13"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992 w 21600"/>
              <a:gd name="connsiteY10" fmla="*/ 3771 h 21600"/>
              <a:gd name="connsiteX11" fmla="*/ 13438 w 21600"/>
              <a:gd name="connsiteY11" fmla="*/ 3576 h 21600"/>
              <a:gd name="connsiteX12" fmla="*/ 12807 w 21600"/>
              <a:gd name="connsiteY12" fmla="*/ 3837 h 21600"/>
              <a:gd name="connsiteX13" fmla="*/ 2115 w 21600"/>
              <a:gd name="connsiteY13" fmla="*/ 3789 h 21600"/>
              <a:gd name="connsiteX14" fmla="*/ 1586 w 21600"/>
              <a:gd name="connsiteY14" fmla="*/ 0 h 21600"/>
              <a:gd name="connsiteX0" fmla="*/ 1586 w 21600"/>
              <a:gd name="connsiteY0" fmla="*/ 901 h 22501"/>
              <a:gd name="connsiteX1" fmla="*/ 1057 w 21600"/>
              <a:gd name="connsiteY1" fmla="*/ 4690 h 22501"/>
              <a:gd name="connsiteX2" fmla="*/ 635 w 21600"/>
              <a:gd name="connsiteY2" fmla="*/ 4690 h 22501"/>
              <a:gd name="connsiteX3" fmla="*/ 0 w 21600"/>
              <a:gd name="connsiteY3" fmla="*/ 5787 h 22501"/>
              <a:gd name="connsiteX4" fmla="*/ 0 w 21600"/>
              <a:gd name="connsiteY4" fmla="*/ 21404 h 22501"/>
              <a:gd name="connsiteX5" fmla="*/ 635 w 21600"/>
              <a:gd name="connsiteY5" fmla="*/ 22501 h 22501"/>
              <a:gd name="connsiteX6" fmla="*/ 20965 w 21600"/>
              <a:gd name="connsiteY6" fmla="*/ 22501 h 22501"/>
              <a:gd name="connsiteX7" fmla="*/ 21600 w 21600"/>
              <a:gd name="connsiteY7" fmla="*/ 21404 h 22501"/>
              <a:gd name="connsiteX8" fmla="*/ 21600 w 21600"/>
              <a:gd name="connsiteY8" fmla="*/ 5787 h 22501"/>
              <a:gd name="connsiteX9" fmla="*/ 20965 w 21600"/>
              <a:gd name="connsiteY9" fmla="*/ 4690 h 22501"/>
              <a:gd name="connsiteX10" fmla="*/ 13992 w 21600"/>
              <a:gd name="connsiteY10" fmla="*/ 4672 h 22501"/>
              <a:gd name="connsiteX11" fmla="*/ 13392 w 21600"/>
              <a:gd name="connsiteY11" fmla="*/ 0 h 22501"/>
              <a:gd name="connsiteX12" fmla="*/ 12807 w 21600"/>
              <a:gd name="connsiteY12" fmla="*/ 4738 h 22501"/>
              <a:gd name="connsiteX13" fmla="*/ 2115 w 21600"/>
              <a:gd name="connsiteY13" fmla="*/ 4690 h 22501"/>
              <a:gd name="connsiteX14" fmla="*/ 1586 w 21600"/>
              <a:gd name="connsiteY14" fmla="*/ 901 h 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2501" extrusionOk="0">
                <a:moveTo>
                  <a:pt x="1586" y="901"/>
                </a:moveTo>
                <a:cubicBezTo>
                  <a:pt x="1410" y="2164"/>
                  <a:pt x="1233" y="3427"/>
                  <a:pt x="1057" y="4690"/>
                </a:cubicBezTo>
                <a:lnTo>
                  <a:pt x="635" y="4690"/>
                </a:lnTo>
                <a:cubicBezTo>
                  <a:pt x="284" y="4690"/>
                  <a:pt x="0" y="5181"/>
                  <a:pt x="0" y="5787"/>
                </a:cubicBezTo>
                <a:lnTo>
                  <a:pt x="0" y="21404"/>
                </a:lnTo>
                <a:cubicBezTo>
                  <a:pt x="0" y="22010"/>
                  <a:pt x="284" y="22501"/>
                  <a:pt x="635" y="22501"/>
                </a:cubicBezTo>
                <a:lnTo>
                  <a:pt x="20965" y="22501"/>
                </a:lnTo>
                <a:cubicBezTo>
                  <a:pt x="21316" y="22501"/>
                  <a:pt x="21600" y="22010"/>
                  <a:pt x="21600" y="21404"/>
                </a:cubicBezTo>
                <a:lnTo>
                  <a:pt x="21600" y="5787"/>
                </a:lnTo>
                <a:cubicBezTo>
                  <a:pt x="21600" y="5181"/>
                  <a:pt x="21316" y="4690"/>
                  <a:pt x="20965" y="4690"/>
                </a:cubicBezTo>
                <a:lnTo>
                  <a:pt x="13992" y="4672"/>
                </a:lnTo>
                <a:lnTo>
                  <a:pt x="13392" y="0"/>
                </a:lnTo>
                <a:lnTo>
                  <a:pt x="12807" y="4738"/>
                </a:lnTo>
                <a:lnTo>
                  <a:pt x="2115" y="4690"/>
                </a:lnTo>
                <a:cubicBezTo>
                  <a:pt x="1939" y="3427"/>
                  <a:pt x="1762" y="2164"/>
                  <a:pt x="1586" y="901"/>
                </a:cubicBezTo>
                <a:close/>
              </a:path>
            </a:pathLst>
          </a:cu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252000"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Arguments: values, objects, or function results</a:t>
            </a:r>
            <a:r>
              <a:rPr lang="en-US" sz="3000" dirty="0"/>
              <a:t> (named or ordered)</a:t>
            </a:r>
            <a:endParaRPr sz="3000" dirty="0"/>
          </a:p>
        </p:txBody>
      </p:sp>
    </p:spTree>
    <p:extLst>
      <p:ext uri="{BB962C8B-B14F-4D97-AF65-F5344CB8AC3E}">
        <p14:creationId xmlns:p14="http://schemas.microsoft.com/office/powerpoint/2010/main" val="2844483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0" grpId="0" animBg="1" advAuto="0"/>
      <p:bldP spid="1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545" name="Shape 54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46" name="Shape 546"/>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fontScale="92500" lnSpcReduction="10000"/>
          </a:bodyPr>
          <a:lstStyle/>
          <a:p>
            <a:pPr marL="0" indent="0" defTabSz="584200">
              <a:spcBef>
                <a:spcPts val="2400"/>
              </a:spcBef>
              <a:buSzTx/>
              <a:buNone/>
              <a:defRPr sz="6700">
                <a:solidFill>
                  <a:srgbClr val="005493"/>
                </a:solidFill>
              </a:defRPr>
            </a:pPr>
            <a:r>
              <a:rPr dirty="0"/>
              <a:t>Form groups of 2-</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p>
          <a:p>
            <a:pPr marL="1762276" indent="-990599" defTabSz="584200">
              <a:spcBef>
                <a:spcPts val="2400"/>
              </a:spcBef>
              <a:buSzPct val="100000"/>
              <a:buAutoNum type="arabicPeriod"/>
              <a:defRPr sz="6700">
                <a:solidFill>
                  <a:srgbClr val="005493"/>
                </a:solidFill>
              </a:defRPr>
            </a:pPr>
            <a:r>
              <a:rPr dirty="0"/>
              <a:t>What you do with data</a:t>
            </a:r>
          </a:p>
          <a:p>
            <a:pPr marL="1762276" indent="-990599" defTabSz="584200">
              <a:spcBef>
                <a:spcPts val="2400"/>
              </a:spcBef>
              <a:buSzPct val="100000"/>
              <a:buAutoNum type="arabicPeriod"/>
              <a:defRPr sz="6700">
                <a:solidFill>
                  <a:srgbClr val="005493"/>
                </a:solidFill>
              </a:defRPr>
            </a:pPr>
            <a:r>
              <a:rPr lang="en-US" dirty="0"/>
              <a:t>What you want to get from this training</a:t>
            </a:r>
          </a:p>
          <a:p>
            <a:pPr marL="1762276" indent="-990599" defTabSz="584200">
              <a:spcBef>
                <a:spcPts val="2400"/>
              </a:spcBef>
              <a:buSzPct val="100000"/>
              <a:buAutoNum type="arabicPeriod"/>
              <a:defRPr sz="6700">
                <a:solidFill>
                  <a:srgbClr val="005493"/>
                </a:solidFill>
              </a:defRPr>
            </a:pPr>
            <a:r>
              <a:rPr lang="en-US" dirty="0"/>
              <a:t>How you would answer the warm-up question:</a:t>
            </a:r>
            <a:br>
              <a:rPr lang="en-US" dirty="0"/>
            </a:br>
            <a:r>
              <a:rPr lang="en-US" i="1" dirty="0"/>
              <a:t>Data analysis as a household task</a:t>
            </a:r>
            <a:endParaRPr lang="en-US" dirty="0"/>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553" name="Shape 55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60" name="Shape 56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563" name="Shape 56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70" name="Shape 57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575" name="Shape 57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82" name="Shape 582"/>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object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589" name="Shape 589"/>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0" name="Shape 590"/>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Which of these will work? </a:t>
            </a:r>
            <a:br>
              <a:rPr lang="en-US" dirty="0"/>
            </a:br>
            <a:r>
              <a:rPr dirty="0"/>
              <a:t>Suppose </a:t>
            </a:r>
            <a:r>
              <a:rPr b="1" dirty="0"/>
              <a:t>one &lt;- 1</a:t>
            </a:r>
            <a:endParaRPr dirty="0"/>
          </a:p>
        </p:txBody>
      </p:sp>
      <p:sp>
        <p:nvSpPr>
          <p:cNvPr id="591" name="Shape 591"/>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597" name="Shape 597"/>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8" name="Shape 598"/>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734015" cy="3541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rPr dirty="0"/>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3" name="Shape 603"/>
          <p:cNvSpPr/>
          <p:nvPr/>
        </p:nvSpPr>
        <p:spPr>
          <a:xfrm>
            <a:off x="3114262" y="9410375"/>
            <a:ext cx="2902724" cy="0"/>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Markdown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611" name="Shape 6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612" name="Shape 612"/>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Go to </a:t>
            </a:r>
            <a:r>
              <a:rPr b="1" dirty="0"/>
              <a:t>01-Introduction</a:t>
            </a:r>
            <a:r>
              <a:rPr dirty="0"/>
              <a:t>. </a:t>
            </a:r>
          </a:p>
          <a:p>
            <a:pPr marL="0" indent="0" defTabSz="584200">
              <a:spcBef>
                <a:spcPts val="2400"/>
              </a:spcBef>
              <a:buSzTx/>
              <a:buNone/>
              <a:defRPr sz="6700">
                <a:solidFill>
                  <a:srgbClr val="005493"/>
                </a:solidFill>
              </a:defRPr>
            </a:pPr>
            <a:r>
              <a:rPr dirty="0"/>
              <a:t>Open </a:t>
            </a:r>
            <a:r>
              <a:rPr b="1" dirty="0"/>
              <a:t>01-RMarkdown-Exercises.Rmd</a:t>
            </a:r>
            <a:r>
              <a:rPr dirty="0"/>
              <a:t>. </a:t>
            </a:r>
            <a:br>
              <a:rPr lang="en-US" dirty="0"/>
            </a:br>
            <a:r>
              <a:rPr dirty="0"/>
              <a:t>Read through the file and do everything it tells you to do.</a:t>
            </a:r>
          </a:p>
        </p:txBody>
      </p:sp>
      <p:sp>
        <p:nvSpPr>
          <p:cNvPr id="6" name="Rectangle 5">
            <a:extLst>
              <a:ext uri="{FF2B5EF4-FFF2-40B4-BE49-F238E27FC236}">
                <a16:creationId xmlns:a16="http://schemas.microsoft.com/office/drawing/2014/main" id="{BF540BD3-B6BC-4378-B165-174AB5A8374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3"/>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Packages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43" name="Shape 64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644" name="Shape 644"/>
          <p:cNvSpPr txBox="1">
            <a:spLocks noGrp="1"/>
          </p:cNvSpPr>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r>
              <a:rPr dirty="0"/>
              <a:t>(If you know) explain to your group what an R package is</a:t>
            </a:r>
            <a:r>
              <a:rPr lang="en-US" dirty="0"/>
              <a:t> and share an example of a package</a:t>
            </a:r>
            <a:r>
              <a:rPr dirty="0"/>
              <a:t>.</a:t>
            </a:r>
          </a:p>
        </p:txBody>
      </p:sp>
      <p:sp>
        <p:nvSpPr>
          <p:cNvPr id="6" name="Rectangle 5">
            <a:extLst>
              <a:ext uri="{FF2B5EF4-FFF2-40B4-BE49-F238E27FC236}">
                <a16:creationId xmlns:a16="http://schemas.microsoft.com/office/drawing/2014/main" id="{1BE9599A-C67B-44F4-94EF-08AB8624EB30}"/>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01:00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txBox="1">
            <a:spLocks noGrp="1"/>
          </p:cNvSpPr>
          <p:nvPr>
            <p:ph type="sldNum" sz="quarter" idx="2"/>
          </p:nvPr>
        </p:nvSpPr>
        <p:spPr>
          <a:xfrm>
            <a:off x="11902318" y="12663871"/>
            <a:ext cx="579364" cy="10572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US" dirty="0"/>
                <a:t>Lukas</a:t>
              </a:r>
              <a:endParaRPr dirty="0"/>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984"/>
            <a:ext cx="24383996" cy="3151910"/>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7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6" y="-10615554"/>
            <a:ext cx="3152892" cy="24384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868" y="1972"/>
            <a:ext cx="8606844" cy="3150922"/>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EA892-41F2-409F-BA4B-678530775C98}"/>
              </a:ext>
            </a:extLst>
          </p:cNvPr>
          <p:cNvSpPr>
            <a:spLocks noGrp="1"/>
          </p:cNvSpPr>
          <p:nvPr>
            <p:ph type="title"/>
          </p:nvPr>
        </p:nvSpPr>
        <p:spPr>
          <a:xfrm>
            <a:off x="4714128" y="1270068"/>
            <a:ext cx="14182600" cy="1797162"/>
          </a:xfrm>
        </p:spPr>
        <p:txBody>
          <a:bodyPr vert="horz" lIns="91440" tIns="45720" rIns="91440" bIns="45720" rtlCol="0" anchor="ctr">
            <a:normAutofit/>
          </a:bodyPr>
          <a:lstStyle/>
          <a:p>
            <a:pPr algn="l" defTabSz="914400" rtl="0">
              <a:lnSpc>
                <a:spcPct val="90000"/>
              </a:lnSpc>
              <a:spcBef>
                <a:spcPct val="0"/>
              </a:spcBef>
            </a:pPr>
            <a:r>
              <a:rPr lang="en-US" sz="8000" kern="1200" dirty="0">
                <a:solidFill>
                  <a:srgbClr val="FFFFFF"/>
                </a:solidFill>
                <a:latin typeface="+mj-lt"/>
                <a:ea typeface="+mj-ea"/>
                <a:cs typeface="+mj-cs"/>
              </a:rPr>
              <a:t>Base R       and       packages</a:t>
            </a:r>
          </a:p>
        </p:txBody>
      </p:sp>
      <p:pic>
        <p:nvPicPr>
          <p:cNvPr id="1026" name="Picture 2" descr="iPhone 7">
            <a:extLst>
              <a:ext uri="{FF2B5EF4-FFF2-40B4-BE49-F238E27FC236}">
                <a16:creationId xmlns:a16="http://schemas.microsoft.com/office/drawing/2014/main" id="{3DDD522B-1DA2-4BE7-810A-B8B0A4C811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3231" y="5562300"/>
            <a:ext cx="7995274" cy="7995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howing App Store.">
            <a:extLst>
              <a:ext uri="{FF2B5EF4-FFF2-40B4-BE49-F238E27FC236}">
                <a16:creationId xmlns:a16="http://schemas.microsoft.com/office/drawing/2014/main" id="{3F20903C-C954-4B8B-8B9B-3193F5A513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0097" y="4929701"/>
            <a:ext cx="7995274" cy="943395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D33EE66-E30B-49AF-A69E-C9A1D8009315}"/>
              </a:ext>
            </a:extLst>
          </p:cNvPr>
          <p:cNvSpPr txBox="1">
            <a:spLocks/>
          </p:cNvSpPr>
          <p:nvPr/>
        </p:nvSpPr>
        <p:spPr>
          <a:xfrm>
            <a:off x="4180728"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“Operating system” and core functionalities</a:t>
            </a:r>
          </a:p>
        </p:txBody>
      </p:sp>
      <p:sp>
        <p:nvSpPr>
          <p:cNvPr id="12" name="Title 1">
            <a:extLst>
              <a:ext uri="{FF2B5EF4-FFF2-40B4-BE49-F238E27FC236}">
                <a16:creationId xmlns:a16="http://schemas.microsoft.com/office/drawing/2014/main" id="{709A78C0-05CD-441A-9687-F071128A9CAF}"/>
              </a:ext>
            </a:extLst>
          </p:cNvPr>
          <p:cNvSpPr txBox="1">
            <a:spLocks/>
          </p:cNvSpPr>
          <p:nvPr/>
        </p:nvSpPr>
        <p:spPr>
          <a:xfrm>
            <a:off x="13719970" y="3717128"/>
            <a:ext cx="7823177" cy="179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Extended functionality and alternatives</a:t>
            </a:r>
          </a:p>
        </p:txBody>
      </p:sp>
    </p:spTree>
    <p:extLst>
      <p:ext uri="{BB962C8B-B14F-4D97-AF65-F5344CB8AC3E}">
        <p14:creationId xmlns:p14="http://schemas.microsoft.com/office/powerpoint/2010/main" val="26172313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912" name="Screen Shot 2017-09-21 at 9.45.23 AM.png"/>
          <p:cNvPicPr>
            <a:picLocks noChangeAspect="1"/>
          </p:cNvPicPr>
          <p:nvPr/>
        </p:nvPicPr>
        <p:blipFill>
          <a:blip r:embed="rId3"/>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pic>
        <p:nvPicPr>
          <p:cNvPr id="917" name="pasted-image.tiff"/>
          <p:cNvPicPr>
            <a:picLocks noChangeAspect="1"/>
          </p:cNvPicPr>
          <p:nvPr/>
        </p:nvPicPr>
        <p:blipFill>
          <a:blip r:embed="rId3"/>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sz="10900" b="1" dirty="0"/>
              <a:t>14108</a:t>
            </a:r>
            <a:r>
              <a:rPr dirty="0"/>
              <a:t> </a:t>
            </a:r>
          </a:p>
          <a:p>
            <a:pPr>
              <a:lnSpc>
                <a:spcPct val="80000"/>
              </a:lnSpc>
              <a:defRPr sz="7100">
                <a:latin typeface="Helvetica"/>
                <a:ea typeface="Helvetica"/>
                <a:cs typeface="Helvetica"/>
                <a:sym typeface="Helvetica"/>
              </a:defRPr>
            </a:pPr>
            <a:r>
              <a:rPr dirty="0"/>
              <a:t>packages</a:t>
            </a:r>
          </a:p>
          <a:p>
            <a:pPr>
              <a:lnSpc>
                <a:spcPct val="80000"/>
              </a:lnSpc>
              <a:defRPr sz="6800">
                <a:latin typeface="Helvetica"/>
                <a:ea typeface="Helvetica"/>
                <a:cs typeface="Helvetica"/>
                <a:sym typeface="Helvetica"/>
              </a:defRPr>
            </a:pPr>
            <a:r>
              <a:rPr dirty="0"/>
              <a:t>in </a:t>
            </a:r>
            <a:r>
              <a:rPr b="1" dirty="0"/>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a:rPr>
              <a:t>https://besteamperu.org</a:t>
            </a:r>
          </a:p>
        </p:txBody>
      </p:sp>
      <p:sp>
        <p:nvSpPr>
          <p:cNvPr id="6" name="Shape 918">
            <a:extLst>
              <a:ext uri="{FF2B5EF4-FFF2-40B4-BE49-F238E27FC236}">
                <a16:creationId xmlns:a16="http://schemas.microsoft.com/office/drawing/2014/main" id="{62E0FBFA-A1CF-45B4-8A53-A1AFE3082AC4}"/>
              </a:ext>
            </a:extLst>
          </p:cNvPr>
          <p:cNvSpPr txBox="1"/>
          <p:nvPr/>
        </p:nvSpPr>
        <p:spPr>
          <a:xfrm>
            <a:off x="19478394" y="8766463"/>
            <a:ext cx="4238340" cy="302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lang="en-US" sz="10900" b="1" dirty="0">
                <a:solidFill>
                  <a:schemeClr val="accent6"/>
                </a:solidFill>
              </a:rPr>
              <a:t>18998</a:t>
            </a:r>
            <a:r>
              <a:rPr dirty="0">
                <a:solidFill>
                  <a:schemeClr val="accent6"/>
                </a:solidFill>
              </a:rPr>
              <a:t> </a:t>
            </a:r>
          </a:p>
          <a:p>
            <a:pPr>
              <a:lnSpc>
                <a:spcPct val="80000"/>
              </a:lnSpc>
              <a:defRPr sz="7100">
                <a:latin typeface="Helvetica"/>
                <a:ea typeface="Helvetica"/>
                <a:cs typeface="Helvetica"/>
                <a:sym typeface="Helvetica"/>
              </a:defRPr>
            </a:pPr>
            <a:r>
              <a:rPr dirty="0">
                <a:solidFill>
                  <a:schemeClr val="accent6"/>
                </a:solidFill>
              </a:rPr>
              <a:t>packages</a:t>
            </a:r>
          </a:p>
          <a:p>
            <a:pPr>
              <a:lnSpc>
                <a:spcPct val="80000"/>
              </a:lnSpc>
              <a:defRPr sz="6800">
                <a:latin typeface="Helvetica"/>
                <a:ea typeface="Helvetica"/>
                <a:cs typeface="Helvetica"/>
                <a:sym typeface="Helvetica"/>
              </a:defRPr>
            </a:pPr>
            <a:r>
              <a:rPr dirty="0">
                <a:solidFill>
                  <a:schemeClr val="accent6"/>
                </a:solidFill>
              </a:rPr>
              <a:t>in </a:t>
            </a:r>
            <a:r>
              <a:rPr lang="en-US" b="1" dirty="0">
                <a:solidFill>
                  <a:schemeClr val="accent6"/>
                </a:solidFill>
              </a:rPr>
              <a:t>3</a:t>
            </a:r>
            <a:r>
              <a:rPr b="1" dirty="0">
                <a:solidFill>
                  <a:schemeClr val="accent6"/>
                </a:solidFill>
              </a:rPr>
              <a:t>/20</a:t>
            </a:r>
            <a:r>
              <a:rPr lang="en-US" b="1" dirty="0">
                <a:solidFill>
                  <a:schemeClr val="accent6"/>
                </a:solidFill>
              </a:rPr>
              <a:t>22</a:t>
            </a:r>
            <a:endParaRPr b="1" dirty="0">
              <a:solidFill>
                <a:schemeClr val="accent6"/>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33</a:t>
            </a:fld>
            <a:endParaRPr/>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34</a:t>
            </a:fld>
            <a:endParaRPr/>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rPr dirty="0"/>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35</a:t>
            </a:fld>
            <a:endParaRPr/>
          </a:p>
        </p:txBody>
      </p:sp>
      <p:sp>
        <p:nvSpPr>
          <p:cNvPr id="1006" name="Shape 1006"/>
          <p:cNvSpPr txBox="1"/>
          <p:nvPr/>
        </p:nvSpPr>
        <p:spPr>
          <a:xfrm>
            <a:off x="5728341" y="790677"/>
            <a:ext cx="12927318"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70000" lnSpcReduction="20000"/>
          </a:bodyPr>
          <a:lstStyle>
            <a:lvl1pPr defTabSz="578358">
              <a:defRPr sz="13266">
                <a:latin typeface="Helvetica"/>
                <a:ea typeface="Helvetica"/>
                <a:cs typeface="Helvetica"/>
                <a:sym typeface="Helvetica"/>
              </a:defRPr>
            </a:lvl1pPr>
          </a:lstStyle>
          <a:p>
            <a:r>
              <a:rPr lang="en-US" dirty="0"/>
              <a:t>Alternatively, get 2 in 1:</a:t>
            </a:r>
            <a:endParaRPr dirty="0"/>
          </a:p>
        </p:txBody>
      </p:sp>
      <p:grpSp>
        <p:nvGrpSpPr>
          <p:cNvPr id="1011" name="Group 1011"/>
          <p:cNvGrpSpPr/>
          <p:nvPr/>
        </p:nvGrpSpPr>
        <p:grpSpPr>
          <a:xfrm>
            <a:off x="1916092" y="4002502"/>
            <a:ext cx="9617984" cy="4628682"/>
            <a:chOff x="0" y="-9111"/>
            <a:chExt cx="9617982" cy="46286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Downloads files to computer</a:t>
              </a:r>
            </a:p>
          </p:txBody>
        </p:sp>
        <p:sp>
          <p:nvSpPr>
            <p:cNvPr id="1010" name="Shape 1010"/>
            <p:cNvSpPr/>
            <p:nvPr/>
          </p:nvSpPr>
          <p:spPr>
            <a:xfrm>
              <a:off x="4049149" y="-9111"/>
              <a:ext cx="1241351" cy="1621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1</a:t>
              </a:r>
            </a:p>
          </p:txBody>
        </p:sp>
      </p:grpSp>
      <p:grpSp>
        <p:nvGrpSpPr>
          <p:cNvPr id="1016" name="Group 1016"/>
          <p:cNvGrpSpPr/>
          <p:nvPr/>
        </p:nvGrpSpPr>
        <p:grpSpPr>
          <a:xfrm>
            <a:off x="13128257" y="4002501"/>
            <a:ext cx="9339651" cy="4670940"/>
            <a:chOff x="0" y="-9111"/>
            <a:chExt cx="9339650" cy="46709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Loads package</a:t>
              </a:r>
            </a:p>
          </p:txBody>
        </p:sp>
        <p:sp>
          <p:nvSpPr>
            <p:cNvPr id="1015" name="Shape 1015"/>
            <p:cNvSpPr/>
            <p:nvPr/>
          </p:nvSpPr>
          <p:spPr>
            <a:xfrm>
              <a:off x="4049149" y="-9111"/>
              <a:ext cx="1241351" cy="16215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35</a:t>
            </a:fld>
            <a:endParaRPr/>
          </a:p>
        </p:txBody>
      </p:sp>
      <p:sp>
        <p:nvSpPr>
          <p:cNvPr id="17" name="Shape 1017">
            <a:extLst>
              <a:ext uri="{FF2B5EF4-FFF2-40B4-BE49-F238E27FC236}">
                <a16:creationId xmlns:a16="http://schemas.microsoft.com/office/drawing/2014/main" id="{B34015F5-817C-46C7-83DB-E5003BD0C37A}"/>
              </a:ext>
            </a:extLst>
          </p:cNvPr>
          <p:cNvSpPr txBox="1"/>
          <p:nvPr/>
        </p:nvSpPr>
        <p:spPr>
          <a:xfrm>
            <a:off x="8509846" y="10644576"/>
            <a:ext cx="8367460" cy="1129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lang="en-US" dirty="0" err="1">
                <a:solidFill>
                  <a:schemeClr val="accent6"/>
                </a:solidFill>
              </a:rPr>
              <a:t>pacman</a:t>
            </a:r>
            <a:r>
              <a:rPr lang="en-US" dirty="0">
                <a:solidFill>
                  <a:schemeClr val="accent6"/>
                </a:solidFill>
              </a:rPr>
              <a:t>::</a:t>
            </a:r>
            <a:r>
              <a:rPr lang="en-US" dirty="0" err="1">
                <a:solidFill>
                  <a:schemeClr val="accent6"/>
                </a:solidFill>
              </a:rPr>
              <a:t>p_load</a:t>
            </a:r>
            <a:r>
              <a:rPr lang="en-US" dirty="0">
                <a:solidFill>
                  <a:schemeClr val="accent6"/>
                </a:solidFill>
              </a:rPr>
              <a:t>(foo)</a:t>
            </a:r>
            <a:endParaRPr sz="2800" dirty="0">
              <a:solidFill>
                <a:schemeClr val="accent6"/>
              </a:solidFill>
            </a:endParaRPr>
          </a:p>
        </p:txBody>
      </p:sp>
    </p:spTree>
    <p:extLst>
      <p:ext uri="{BB962C8B-B14F-4D97-AF65-F5344CB8AC3E}">
        <p14:creationId xmlns:p14="http://schemas.microsoft.com/office/powerpoint/2010/main" val="256796235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36</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1092" name="Screen Shot 2017-09-21 at 9.47.21 AM.png"/>
          <p:cNvPicPr>
            <a:picLocks noChangeAspect="1"/>
          </p:cNvPicPr>
          <p:nvPr/>
        </p:nvPicPr>
        <p:blipFill>
          <a:blip r:embed="rId3"/>
          <a:stretch>
            <a:fillRect/>
          </a:stretch>
        </p:blipFill>
        <p:spPr>
          <a:xfrm>
            <a:off x="3369308" y="3021067"/>
            <a:ext cx="17645384" cy="16634146"/>
          </a:xfrm>
          <a:prstGeom prst="rect">
            <a:avLst/>
          </a:prstGeom>
          <a:ln w="12700">
            <a:miter lim="400000"/>
          </a:ln>
        </p:spPr>
      </p:pic>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u="sng">
                <a:latin typeface="Helvetica"/>
                <a:ea typeface="Helvetica"/>
                <a:cs typeface="Helvetica"/>
                <a:sym typeface="Helvetica"/>
                <a:hlinkClick r:id="rId4"/>
              </a:defRPr>
            </a:lvl1pPr>
          </a:lstStyle>
          <a:p>
            <a:pPr>
              <a:defRPr u="none"/>
            </a:pPr>
            <a:r>
              <a:rPr u="sng">
                <a:hlinkClick r:id="rId4"/>
              </a:rPr>
              <a:t>tidyverse.org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38</a:t>
            </a:fld>
            <a:endParaRPr/>
          </a:p>
        </p:txBody>
      </p:sp>
      <p:pic>
        <p:nvPicPr>
          <p:cNvPr id="1086" name="pasted-image.png"/>
          <p:cNvPicPr>
            <a:picLocks noChangeAspect="1"/>
          </p:cNvPicPr>
          <p:nvPr/>
        </p:nvPicPr>
        <p:blipFill>
          <a:blip r:embed="rId3"/>
          <a:srcRect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39</a:t>
            </a:fld>
            <a:endParaRPr/>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3400">
                <a:latin typeface="Helvetica"/>
                <a:ea typeface="Helvetica"/>
                <a:cs typeface="Helvetica"/>
                <a:sym typeface="Helvetica"/>
              </a:defRPr>
            </a:lvl1pPr>
          </a:lstStyle>
          <a:p>
            <a:r>
              <a:t>tidyverse</a:t>
            </a:r>
          </a:p>
        </p:txBody>
      </p:sp>
      <p:sp>
        <p:nvSpPr>
          <p:cNvPr id="978" name="Shape 978"/>
          <p:cNvSpPr txBox="1"/>
          <p:nvPr/>
        </p:nvSpPr>
        <p:spPr>
          <a:xfrm>
            <a:off x="5012215" y="4036343"/>
            <a:ext cx="17334622" cy="3194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6000">
                <a:latin typeface="Helvetica"/>
                <a:ea typeface="Helvetica"/>
                <a:cs typeface="Helvetica"/>
                <a:sym typeface="Helvetica"/>
              </a:defRPr>
            </a:lvl1pPr>
          </a:lstStyle>
          <a:p>
            <a:r>
              <a:t>An R package that serves as a short cut for installing and loading the components of the tidyverse.</a:t>
            </a:r>
          </a:p>
        </p:txBody>
      </p:sp>
      <p:grpSp>
        <p:nvGrpSpPr>
          <p:cNvPr id="988" name="Group 988"/>
          <p:cNvGrpSpPr/>
          <p:nvPr/>
        </p:nvGrpSpPr>
        <p:grpSpPr>
          <a:xfrm>
            <a:off x="2037163" y="47167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2" name="Shape 982"/>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6" name="Shape 986"/>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89" name="Shape 989"/>
          <p:cNvSpPr/>
          <p:nvPr/>
        </p:nvSpPr>
        <p:spPr>
          <a:xfrm>
            <a:off x="5044821" y="73729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90" name="Shape 990"/>
          <p:cNvSpPr txBox="1"/>
          <p:nvPr/>
        </p:nvSpPr>
        <p:spPr>
          <a:xfrm>
            <a:off x="5243339" y="7597710"/>
            <a:ext cx="15340809" cy="1333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stretch>
              <a:fillRect/>
            </a:stretch>
          </p:blipFill>
          <p:spPr>
            <a:xfrm>
              <a:off x="0" y="0"/>
              <a:ext cx="7422810" cy="2465494"/>
            </a:xfrm>
            <a:prstGeom prst="rect">
              <a:avLst/>
            </a:prstGeom>
            <a:ln w="12700" cap="flat">
              <a:noFill/>
              <a:miter lim="400000"/>
            </a:ln>
            <a:effectLst>
              <a:outerShdw blurRad="406400" dist="254000" dir="8108206" rotWithShape="0">
                <a:srgbClr val="000000">
                  <a:alpha val="70000"/>
                </a:srgbClr>
              </a:outerShdw>
            </a:effectLst>
          </p:spPr>
        </p:pic>
        <p:pic>
          <p:nvPicPr>
            <p:cNvPr id="190" name="pasted-image.png"/>
            <p:cNvPicPr>
              <a:picLocks noChangeAspect="1"/>
            </p:cNvPicPr>
            <p:nvPr/>
          </p:nvPicPr>
          <p:blipFill>
            <a:blip r:embed="rId4"/>
            <a:srcRect t="21215"/>
            <a:stretch>
              <a:fillRect/>
            </a:stretch>
          </p:blipFill>
          <p:spPr>
            <a:xfrm>
              <a:off x="50629" y="1847654"/>
              <a:ext cx="7422811" cy="1942430"/>
            </a:xfrm>
            <a:prstGeom prst="rect">
              <a:avLst/>
            </a:prstGeom>
            <a:ln w="12700" cap="flat">
              <a:noFill/>
              <a:miter lim="400000"/>
            </a:ln>
            <a:effectLst>
              <a:outerShdw blurRad="406400" dist="254000" dir="8108206" rotWithShape="0">
                <a:srgbClr val="000000">
                  <a:alpha val="70000"/>
                </a:srgbClr>
              </a:outerShdw>
            </a:effectLst>
          </p:spPr>
        </p:pic>
        <p:pic>
          <p:nvPicPr>
            <p:cNvPr id="191" name="pasted-image.png"/>
            <p:cNvPicPr>
              <a:picLocks noChangeAspect="1"/>
            </p:cNvPicPr>
            <p:nvPr/>
          </p:nvPicPr>
          <p:blipFill>
            <a:blip r:embed="rId4"/>
            <a:srcRect t="6682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a:latin typeface="Helvetica"/>
                  <a:ea typeface="Helvetica"/>
                  <a:cs typeface="Helvetica"/>
                  <a:sym typeface="Helvetica"/>
                </a:rPr>
                <a:t>Create maps, not proofs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1055" name="Shape 105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056" name="Shape 1056"/>
          <p:cNvSpPr txBox="1">
            <a:spLocks noGrp="1"/>
          </p:cNvSpPr>
          <p:nvPr>
            <p:ph type="body" sz="half" idx="4294967295"/>
          </p:nvPr>
        </p:nvSpPr>
        <p:spPr>
          <a:xfrm>
            <a:off x="1445226" y="3482790"/>
            <a:ext cx="21493548" cy="4525804"/>
          </a:xfrm>
          <a:prstGeom prst="rect">
            <a:avLst/>
          </a:prstGeom>
        </p:spPr>
        <p:txBody>
          <a:bodyPr lIns="71437" tIns="71437" rIns="71437" bIns="71437"/>
          <a:lstStyle/>
          <a:p>
            <a:pPr marL="0" indent="0" defTabSz="584200">
              <a:spcBef>
                <a:spcPts val="2400"/>
              </a:spcBef>
              <a:buSzTx/>
              <a:buNone/>
              <a:defRPr sz="6700">
                <a:solidFill>
                  <a:srgbClr val="005493"/>
                </a:solidFill>
              </a:defRPr>
            </a:pPr>
            <a:r>
              <a:t>Add a setup chunk to the top of </a:t>
            </a:r>
            <a:r>
              <a:rPr b="1"/>
              <a:t>01-RMarkdown-Exercises.Rmd</a:t>
            </a:r>
            <a:r>
              <a:t>. Use it to load the tidyverse package, then uncomment and run the ggplot2 chunk at the bottom of your file.</a:t>
            </a:r>
          </a:p>
        </p:txBody>
      </p:sp>
      <p:pic>
        <p:nvPicPr>
          <p:cNvPr id="1058" name="Screen Shot 2017-07-19 at 2.56.48 PM.png"/>
          <p:cNvPicPr>
            <a:picLocks noChangeAspect="1"/>
          </p:cNvPicPr>
          <p:nvPr/>
        </p:nvPicPr>
        <p:blipFill>
          <a:blip r:embed="rId2"/>
          <a:stretch>
            <a:fillRect/>
          </a:stretch>
        </p:blipFill>
        <p:spPr>
          <a:xfrm>
            <a:off x="3563787" y="8184542"/>
            <a:ext cx="7095523" cy="9112679"/>
          </a:xfrm>
          <a:prstGeom prst="rect">
            <a:avLst/>
          </a:prstGeom>
          <a:ln w="25400">
            <a:solidFill>
              <a:srgbClr val="000000"/>
            </a:solidFill>
            <a:miter lim="400000"/>
          </a:ln>
          <a:effectLst>
            <a:outerShdw blurRad="165100" dist="63500" dir="5400000" rotWithShape="0">
              <a:srgbClr val="000000">
                <a:alpha val="50000"/>
              </a:srgbClr>
            </a:outerShdw>
          </a:effectLst>
        </p:spPr>
      </p:pic>
      <p:grpSp>
        <p:nvGrpSpPr>
          <p:cNvPr id="1064" name="Group 1064"/>
          <p:cNvGrpSpPr/>
          <p:nvPr/>
        </p:nvGrpSpPr>
        <p:grpSpPr>
          <a:xfrm>
            <a:off x="4219184" y="9091929"/>
            <a:ext cx="9761203" cy="1779512"/>
            <a:chOff x="0" y="0"/>
            <a:chExt cx="9761201" cy="1779510"/>
          </a:xfrm>
        </p:grpSpPr>
        <p:grpSp>
          <p:nvGrpSpPr>
            <p:cNvPr id="1062" name="Group 1062"/>
            <p:cNvGrpSpPr/>
            <p:nvPr/>
          </p:nvGrpSpPr>
          <p:grpSpPr>
            <a:xfrm>
              <a:off x="-1" y="0"/>
              <a:ext cx="9761203" cy="1779511"/>
              <a:chOff x="0" y="0"/>
              <a:chExt cx="9761201" cy="1779510"/>
            </a:xfrm>
          </p:grpSpPr>
          <p:sp>
            <p:nvSpPr>
              <p:cNvPr id="1059" name="Shape 1059"/>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0" name="Shape 1060"/>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61"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63"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43" name="Rectangle 42">
            <a:extLst>
              <a:ext uri="{FF2B5EF4-FFF2-40B4-BE49-F238E27FC236}">
                <a16:creationId xmlns:a16="http://schemas.microsoft.com/office/drawing/2014/main" id="{0ABAE578-2185-4E5A-A695-AA94BEDC3FF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1098" name="Shape 1098"/>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1099" name="Shape 1099"/>
          <p:cNvSpPr txBox="1">
            <a:spLocks noGrp="1"/>
          </p:cNvSpPr>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Navigate up to the </a:t>
            </a:r>
            <a:r>
              <a:rPr b="1" dirty="0"/>
              <a:t>02-Visualize </a:t>
            </a:r>
            <a:r>
              <a:rPr dirty="0"/>
              <a:t>folder.</a:t>
            </a:r>
            <a:endParaRPr b="1" dirty="0"/>
          </a:p>
          <a:p>
            <a:pPr marL="0" indent="0" defTabSz="584200">
              <a:spcBef>
                <a:spcPts val="2400"/>
              </a:spcBef>
              <a:buSzTx/>
              <a:buNone/>
              <a:defRPr sz="6700">
                <a:solidFill>
                  <a:srgbClr val="005493"/>
                </a:solidFill>
              </a:defRPr>
            </a:pPr>
            <a:r>
              <a:rPr dirty="0"/>
              <a:t>Open </a:t>
            </a:r>
            <a:r>
              <a:rPr b="1" dirty="0"/>
              <a:t>02-Visualize-Exercises.Rmd</a:t>
            </a:r>
          </a:p>
          <a:p>
            <a:pPr marL="0" indent="0" defTabSz="584200">
              <a:spcBef>
                <a:spcPts val="2400"/>
              </a:spcBef>
              <a:buSzTx/>
              <a:buNone/>
              <a:defRPr sz="6700">
                <a:solidFill>
                  <a:srgbClr val="005493"/>
                </a:solidFill>
              </a:defRPr>
            </a:pPr>
            <a:r>
              <a:rPr dirty="0"/>
              <a:t>Add a setup chunk that loads the </a:t>
            </a:r>
            <a:r>
              <a:rPr dirty="0" err="1"/>
              <a:t>tidyverse</a:t>
            </a:r>
            <a:r>
              <a:rPr dirty="0"/>
              <a:t> packages.</a:t>
            </a:r>
          </a:p>
        </p:txBody>
      </p:sp>
      <p:sp>
        <p:nvSpPr>
          <p:cNvPr id="6" name="Rectangle 5">
            <a:extLst>
              <a:ext uri="{FF2B5EF4-FFF2-40B4-BE49-F238E27FC236}">
                <a16:creationId xmlns:a16="http://schemas.microsoft.com/office/drawing/2014/main" id="{E99B3EE0-292A-4C43-B7B2-9B60594089F7}"/>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9</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3057</Words>
  <Application>Microsoft Office PowerPoint</Application>
  <PresentationFormat>Custom</PresentationFormat>
  <Paragraphs>300</Paragraphs>
  <Slides>42</Slides>
  <Notes>20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Avenir Roman</vt:lpstr>
      <vt:lpstr>Gill Sans</vt:lpstr>
      <vt:lpstr>Helvetica</vt:lpstr>
      <vt:lpstr>Helvetica Neue</vt:lpstr>
      <vt:lpstr>Helvetica Neue Light</vt:lpstr>
      <vt:lpstr>Helvetica Neue Medium</vt:lpstr>
      <vt:lpstr>Lucida Grande</vt:lpstr>
      <vt:lpstr>Marker Felt</vt:lpstr>
      <vt:lpstr>Monaco</vt:lpstr>
      <vt:lpstr>Source Code Pro</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the materials</vt:lpstr>
      <vt:lpstr>PowerPoint Presentation</vt:lpstr>
      <vt:lpstr>PowerPoint Presentation</vt:lpstr>
      <vt:lpstr>PowerPoint Presentation</vt:lpstr>
      <vt:lpstr>PowerPoint Presentation</vt:lpstr>
      <vt:lpstr>PowerPoint Presentation</vt:lpstr>
      <vt:lpstr>PowerPoint Presentation</vt:lpstr>
      <vt:lpstr>Warm Up</vt:lpstr>
      <vt:lpstr>Warm Up</vt:lpstr>
      <vt:lpstr>Warm Up</vt:lpstr>
      <vt:lpstr>Warm Up</vt:lpstr>
      <vt:lpstr>Warm Up</vt:lpstr>
      <vt:lpstr>Warm Up</vt:lpstr>
      <vt:lpstr>PowerPoint Presentation</vt:lpstr>
      <vt:lpstr>Your Turn</vt:lpstr>
      <vt:lpstr>PowerPoint Presentation</vt:lpstr>
      <vt:lpstr>PowerPoint Presentation</vt:lpstr>
      <vt:lpstr>Your Turn</vt:lpstr>
      <vt:lpstr>Base R       and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 (Staff)</cp:lastModifiedBy>
  <cp:revision>1</cp:revision>
  <dcterms:modified xsi:type="dcterms:W3CDTF">2022-03-17T01:34:40Z</dcterms:modified>
</cp:coreProperties>
</file>